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0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Shape 12"/>
          <p:cNvSpPr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Shape 13"/>
          <p:cNvSpPr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Shape 22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Shape 23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Shape 24"/>
          <p:cNvSpPr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Shape 42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Shape 43"/>
          <p:cNvSpPr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Shape 44"/>
          <p:cNvSpPr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Shape 72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Shape 73"/>
          <p:cNvSpPr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Shape 74"/>
          <p:cNvSpPr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Shape 91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Shape 92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>
              <a:spcBef>
                <a:spcPts val="1400"/>
              </a:spcBef>
              <a:buSzTx/>
              <a:buFontTx/>
              <a:buNone/>
              <a:defRPr spc="28" sz="2800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21000">
                <a:solidFill>
                  <a:srgbClr val="E4E4E4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Shape 102"/>
          <p:cNvSpPr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Shape 103"/>
          <p:cNvSpPr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sz="4800">
                <a:solidFill>
                  <a:srgbClr val="6B6D6D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118295074_2675x2907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4" t="7974" r="116" b="232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9" name="Shape 129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130" name="Shape 130"/>
          <p:cNvSpPr/>
          <p:nvPr>
            <p:ph type="body" idx="15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8591"/>
            </a:lvl1pPr>
          </a:lstStyle>
          <a:p>
            <a:pPr/>
            <a:r>
              <a:t>To the Moon and to Integration</a:t>
            </a:r>
          </a:p>
        </p:txBody>
      </p:sp>
      <p:sp>
        <p:nvSpPr>
          <p:cNvPr id="132" name="Shape 13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08254">
              <a:spcBef>
                <a:spcPts val="500"/>
              </a:spcBef>
              <a:defRPr sz="4176"/>
            </a:lvl1pPr>
          </a:lstStyle>
          <a:p>
            <a:pPr/>
            <a:r>
              <a:t>Parallels of the Space Race &amp; the Civil Rights Movement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pPr/>
            <a:r>
              <a:t>Will the real Jim Lovell please stand up?</a:t>
            </a:r>
          </a:p>
        </p:txBody>
      </p:sp>
      <p:pic>
        <p:nvPicPr>
          <p:cNvPr id="135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9700" y="1485900"/>
            <a:ext cx="5765800" cy="5486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41715" y="332244"/>
            <a:ext cx="3172135" cy="4034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42169" y="4386588"/>
            <a:ext cx="3171228" cy="479648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7658100" y="1714500"/>
            <a:ext cx="1270000" cy="1270000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pc="0" sz="240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spcBef>
                <a:spcPts val="2100"/>
              </a:spcBef>
              <a:defRPr sz="4836"/>
            </a:lvl1pPr>
          </a:lstStyle>
          <a:p>
            <a:pPr/>
            <a:r>
              <a:t>Activate your Background knowledge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3" marL="0" indent="562355" defTabSz="479044">
              <a:spcBef>
                <a:spcPts val="1400"/>
              </a:spcBef>
              <a:buSzTx/>
              <a:buFontTx/>
              <a:buNone/>
              <a:defRPr sz="2624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pPr>
            <a:r>
              <a:t>Many of the people I meet -- especially people of color -- think the space program is the exclusive domain of white, middle-aged men with crew cuts. But the reality is that African-Americans have played an active and important part in space exploration since the very beginnings of the program… </a:t>
            </a:r>
          </a:p>
          <a:p>
            <a:pPr lvl="3" marL="0" indent="562355" defTabSz="479044">
              <a:spcBef>
                <a:spcPts val="1400"/>
              </a:spcBef>
              <a:buSzTx/>
              <a:buFontTx/>
              <a:buNone/>
              <a:defRPr sz="2624"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pPr>
            <a:r>
              <a:t>Sadly, most young people would not recognize any of these names. For these African-Americans to achieve their position within the space program required extraordinary courage and perseverance. They often had to work harder and longer to soar over the set backs. </a:t>
            </a:r>
          </a:p>
          <a:p>
            <a:pPr lvl="2" marL="0" indent="374904" defTabSz="479044">
              <a:spcBef>
                <a:spcPts val="1400"/>
              </a:spcBef>
              <a:buSzTx/>
              <a:buFontTx/>
              <a:buNone/>
              <a:defRPr sz="2624"/>
            </a:pPr>
            <a:r>
              <a:t>-Jim Lovell (http://quest.nasa.gov/ltc/special/mlk99/lovell-spacetalk.html)</a:t>
            </a:r>
          </a:p>
          <a:p>
            <a:pPr lvl="2" marL="1405889" indent="-468630" defTabSz="479044">
              <a:spcBef>
                <a:spcPts val="1400"/>
              </a:spcBef>
              <a:buSzPct val="100000"/>
              <a:buFontTx/>
              <a:buAutoNum type="arabicPeriod" startAt="1"/>
              <a:defRPr sz="2624"/>
            </a:pPr>
            <a:r>
              <a:t>Why do most people have an image of the Space Race as exclusively white and male?</a:t>
            </a:r>
          </a:p>
          <a:p>
            <a:pPr lvl="2" marL="1405889" indent="-468630" defTabSz="479044">
              <a:spcBef>
                <a:spcPts val="1400"/>
              </a:spcBef>
              <a:buSzPct val="100000"/>
              <a:buFontTx/>
              <a:buAutoNum type="arabicPeriod" startAt="1"/>
              <a:defRPr sz="2624"/>
            </a:pPr>
            <a:r>
              <a:t>Why did African Americans need to “work harder and longer” to succeed?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spcBef>
                <a:spcPts val="2100"/>
              </a:spcBef>
              <a:defRPr sz="4836"/>
            </a:lvl1pPr>
          </a:lstStyle>
          <a:p>
            <a:pPr/>
            <a:r>
              <a:t>Separate But EqUaL?</a:t>
            </a:r>
          </a:p>
        </p:txBody>
      </p:sp>
      <p:sp>
        <p:nvSpPr>
          <p:cNvPr id="146" name="Shape 14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3512" indent="-413512" defTabSz="514095">
              <a:spcBef>
                <a:spcPts val="1500"/>
              </a:spcBef>
              <a:defRPr sz="2816"/>
            </a:pPr>
            <a:r>
              <a:t>When Sputnik was launch in 1957 much of the US was still segregated (not just the South).</a:t>
            </a:r>
          </a:p>
          <a:p>
            <a:pPr marL="413512" indent="-413512" defTabSz="514095">
              <a:spcBef>
                <a:spcPts val="1500"/>
              </a:spcBef>
              <a:defRPr sz="2816"/>
            </a:pPr>
            <a:r>
              <a:t>1954: </a:t>
            </a:r>
            <a:r>
              <a:rPr u="sng">
                <a:latin typeface="Iowan Old Style Italic"/>
                <a:ea typeface="Iowan Old Style Italic"/>
                <a:cs typeface="Iowan Old Style Italic"/>
                <a:sym typeface="Iowan Old Style Italic"/>
              </a:rPr>
              <a:t>Brown v. Board of Education</a:t>
            </a:r>
            <a:r>
              <a:t> decision argues that separating American schools by race is inherently unequal. How is this true?</a:t>
            </a:r>
          </a:p>
          <a:p>
            <a:pPr lvl="1" marL="1005839" indent="-502919" defTabSz="514095">
              <a:spcBef>
                <a:spcPts val="1500"/>
              </a:spcBef>
              <a:buSzPct val="100000"/>
              <a:buFontTx/>
              <a:buAutoNum type="arabicPeriod" startAt="1"/>
              <a:defRPr sz="2816"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t>In your groups, open the first envelope.</a:t>
            </a:r>
          </a:p>
          <a:p>
            <a:pPr lvl="1" marL="1005839" indent="-502919" defTabSz="514095">
              <a:spcBef>
                <a:spcPts val="1500"/>
              </a:spcBef>
              <a:buSzPct val="100000"/>
              <a:buFontTx/>
              <a:buAutoNum type="arabicPeriod" startAt="1"/>
              <a:defRPr sz="2816"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t> The person with their first initial closest to A will receive two cards. Everyone else receives just one card. Set aside extras.</a:t>
            </a:r>
          </a:p>
          <a:p>
            <a:pPr lvl="1" marL="1005839" indent="-502919" defTabSz="514095">
              <a:spcBef>
                <a:spcPts val="1500"/>
              </a:spcBef>
              <a:buSzPct val="100000"/>
              <a:buFontTx/>
              <a:buAutoNum type="arabicPeriod" startAt="1"/>
              <a:defRPr sz="2816"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t>The point of the game is to collect as many cards as possible.</a:t>
            </a:r>
          </a:p>
          <a:p>
            <a:pPr lvl="1" marL="1005839" indent="-502919" defTabSz="514095">
              <a:spcBef>
                <a:spcPts val="1500"/>
              </a:spcBef>
              <a:buSzPct val="100000"/>
              <a:buFontTx/>
              <a:buAutoNum type="arabicPeriod" startAt="1"/>
              <a:defRPr sz="2816"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t>You accomplish this by playing rock, paper, scissors. The winner takes one of the other player’s cards. </a:t>
            </a:r>
          </a:p>
          <a:p>
            <a:pPr lvl="1" marL="1005839" indent="-502919" defTabSz="514095">
              <a:spcBef>
                <a:spcPts val="1500"/>
              </a:spcBef>
              <a:buSzPct val="100000"/>
              <a:buFontTx/>
              <a:buAutoNum type="arabicPeriod" startAt="1"/>
              <a:defRPr sz="2816"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t>Once you are out of cards, you are done playing this round.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spcBef>
                <a:spcPts val="2100"/>
              </a:spcBef>
              <a:defRPr sz="4836"/>
            </a:lvl1pPr>
          </a:lstStyle>
          <a:p>
            <a:pPr/>
            <a:r>
              <a:t>Round 2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3628" indent="-333628" defTabSz="414781">
              <a:spcBef>
                <a:spcPts val="1200"/>
              </a:spcBef>
              <a:defRPr sz="2272"/>
            </a:pPr>
            <a:r>
              <a:t>President John F. Kennedy becomes president in 1961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He begins to enforce decisions such as Brown v. Board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He also controls almost all the workers in the federal government. This is called a </a:t>
            </a:r>
            <a:r>
              <a:rPr u="sng"/>
              <a:t>bureaucracy</a:t>
            </a:r>
            <a:r>
              <a:t>.</a:t>
            </a:r>
          </a:p>
          <a:p>
            <a:pPr lvl="2" marL="1000886" indent="-333628" defTabSz="414781">
              <a:spcBef>
                <a:spcPts val="1200"/>
              </a:spcBef>
              <a:defRPr sz="2272"/>
            </a:pPr>
            <a:r>
              <a:t>As chief ‘boss’ of the federal bureaucracy he mandates that agencies, including NASA, and their </a:t>
            </a:r>
            <a:r>
              <a:rPr u="sng"/>
              <a:t>private contractors</a:t>
            </a:r>
            <a:r>
              <a:t> integrate and hirer underrepresented groups such as African Americans</a:t>
            </a:r>
          </a:p>
          <a:p>
            <a:pPr marL="333628" indent="-333628" defTabSz="414781">
              <a:spcBef>
                <a:spcPts val="1200"/>
              </a:spcBef>
              <a:defRPr sz="2272"/>
            </a:pPr>
            <a:r>
              <a:t>Let’s play again: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In your groups, open the second envelope.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 Everyone receives two cards.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The point of the game is to collect as many cards as possible.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You accomplish this by playing rock, paper, scissors. The winner takes one of the other player’s cards. </a:t>
            </a:r>
          </a:p>
          <a:p>
            <a:pPr lvl="1" marL="667257" indent="-333628" defTabSz="414781">
              <a:spcBef>
                <a:spcPts val="1200"/>
              </a:spcBef>
              <a:defRPr sz="2272"/>
            </a:pPr>
            <a:r>
              <a:t>Once you are out of cards, you are done playing this round.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3" name="Shape 1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spcBef>
                <a:spcPts val="2100"/>
              </a:spcBef>
              <a:defRPr sz="4836"/>
            </a:lvl1pPr>
          </a:lstStyle>
          <a:p>
            <a:pPr/>
            <a:r>
              <a:t>Equal Opportunity</a:t>
            </a:r>
          </a:p>
        </p:txBody>
      </p:sp>
      <p:sp>
        <p:nvSpPr>
          <p:cNvPr id="154" name="Shape 1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3512" indent="-413512" defTabSz="514095">
              <a:spcBef>
                <a:spcPts val="1500"/>
              </a:spcBef>
              <a:defRPr sz="2816"/>
            </a:pPr>
            <a:r>
              <a:t>These changes to American society were called </a:t>
            </a:r>
            <a:r>
              <a:rPr u="sng"/>
              <a:t>equal opportunity</a:t>
            </a:r>
            <a:r>
              <a:t> and were encapsulated in the Civil Rights Acts of the 1960s. No longer would people be given different access to education or employment based on their race or ethnicity.</a:t>
            </a:r>
          </a:p>
          <a:p>
            <a:pPr marL="413512" indent="-413512" defTabSz="514095">
              <a:spcBef>
                <a:spcPts val="1500"/>
              </a:spcBef>
              <a:defRPr sz="2816"/>
            </a:pPr>
            <a:r>
              <a:t>It made the US more equitable. This means that anyone could become a part of NASA if they were well qualified.</a:t>
            </a:r>
          </a:p>
          <a:p>
            <a:pPr marL="0" indent="0" defTabSz="514095">
              <a:spcBef>
                <a:spcPts val="1500"/>
              </a:spcBef>
              <a:buSzTx/>
              <a:buFontTx/>
              <a:buNone/>
              <a:defRPr sz="2816"/>
            </a:pPr>
          </a:p>
          <a:p>
            <a:pPr marL="0" indent="0" defTabSz="514095">
              <a:spcBef>
                <a:spcPts val="1500"/>
              </a:spcBef>
              <a:buSzTx/>
              <a:buFontTx/>
              <a:buNone/>
              <a:defRPr sz="2816"/>
            </a:pPr>
          </a:p>
          <a:p>
            <a:pPr marL="413512" indent="-413512" defTabSz="514095">
              <a:spcBef>
                <a:spcPts val="1500"/>
              </a:spcBef>
              <a:defRPr sz="2816"/>
            </a:pPr>
            <a:r>
              <a:t>Homework on Schoology: “Visit </a:t>
            </a:r>
            <a:r>
              <a:rPr>
                <a:latin typeface="Iowan Old Style Bold"/>
                <a:ea typeface="Iowan Old Style Bold"/>
                <a:cs typeface="Iowan Old Style Bold"/>
                <a:sym typeface="Iowan Old Style Bold"/>
              </a:rPr>
              <a:t>http://www.teachingushistory.org/tTrove/schoolinsurancephotos.htm</a:t>
            </a:r>
            <a:r>
              <a:t> where you can directly compare a white and black school in the same community in South Carolina. Write at least 4 sentences explaining what you observed and any conclusions you may have reached.”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62853" y="149030"/>
            <a:ext cx="12679094" cy="9655371"/>
          </a:xfrm>
          <a:prstGeom prst="rect">
            <a:avLst/>
          </a:prstGeom>
          <a:ln w="9525">
            <a:round/>
          </a:ln>
        </p:spPr>
      </p:pic>
      <p:sp>
        <p:nvSpPr>
          <p:cNvPr id="157" name="Shape 157"/>
          <p:cNvSpPr/>
          <p:nvPr/>
        </p:nvSpPr>
        <p:spPr>
          <a:xfrm>
            <a:off x="1512175" y="8553449"/>
            <a:ext cx="12923943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EFDFF"/>
                </a:solidFill>
              </a:defRPr>
            </a:lvl1pPr>
          </a:lstStyle>
          <a:p>
            <a:pPr/>
            <a:r>
              <a:t>Segregated School. West Memphis, Arkansas 1949. Photograph. Black Past. Accessed 2 N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0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0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